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8A9E3C3-9ABD-4694-BE42-911A75FDC2AF}">
  <a:tblStyle styleId="{A8A9E3C3-9ABD-4694-BE42-911A75FDC2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5.jpg"/><Relationship Id="rId5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5.gif"/><Relationship Id="rId5" Type="http://schemas.openxmlformats.org/officeDocument/2006/relationships/image" Target="../media/image4.jp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Relationship Id="rId5" Type="http://schemas.openxmlformats.org/officeDocument/2006/relationships/image" Target="../media/image16.jpg"/><Relationship Id="rId6" Type="http://schemas.openxmlformats.org/officeDocument/2006/relationships/image" Target="../media/image18.jp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2.jpg"/><Relationship Id="rId11" Type="http://schemas.openxmlformats.org/officeDocument/2006/relationships/image" Target="../media/image24.png"/><Relationship Id="rId10" Type="http://schemas.openxmlformats.org/officeDocument/2006/relationships/image" Target="../media/image28.png"/><Relationship Id="rId9" Type="http://schemas.openxmlformats.org/officeDocument/2006/relationships/image" Target="../media/image43.jp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://playground.arduino.cc/projects/arduinoUsers" TargetMode="External"/><Relationship Id="rId10" Type="http://schemas.openxmlformats.org/officeDocument/2006/relationships/hyperlink" Target="http://www.pyroelectro.com/" TargetMode="External"/><Relationship Id="rId13" Type="http://schemas.openxmlformats.org/officeDocument/2006/relationships/hyperlink" Target="http://makezine.com/" TargetMode="External"/><Relationship Id="rId12" Type="http://schemas.openxmlformats.org/officeDocument/2006/relationships/hyperlink" Target="http://www.instructables.com/howto/music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instructables.com/id/Earthquake-Detector-1/" TargetMode="External"/><Relationship Id="rId4" Type="http://schemas.openxmlformats.org/officeDocument/2006/relationships/hyperlink" Target="http://www.instesre.org/construction/pyranometer/pyranometer.htm" TargetMode="External"/><Relationship Id="rId9" Type="http://schemas.openxmlformats.org/officeDocument/2006/relationships/hyperlink" Target="http://hackaday.com/" TargetMode="External"/><Relationship Id="rId14" Type="http://schemas.openxmlformats.org/officeDocument/2006/relationships/hyperlink" Target="https://blog.adafruit.com/" TargetMode="External"/><Relationship Id="rId5" Type="http://schemas.openxmlformats.org/officeDocument/2006/relationships/hyperlink" Target="http://soldernerd.com/2014/11/14/arduino-ultrasonic-anemometer-part-1-getting-started/" TargetMode="External"/><Relationship Id="rId6" Type="http://schemas.openxmlformats.org/officeDocument/2006/relationships/hyperlink" Target="http://www.uax.es/publicacion/ardudrop-12-nuevos-sensores-y-mejoras-en-la-electronica-del-dispositivo.pdf" TargetMode="External"/><Relationship Id="rId7" Type="http://schemas.openxmlformats.org/officeDocument/2006/relationships/hyperlink" Target="http://makezine.com/2012/08/10/build-a-touchless-3d-tracking-interface-with-everyday-materials/" TargetMode="External"/><Relationship Id="rId8" Type="http://schemas.openxmlformats.org/officeDocument/2006/relationships/hyperlink" Target="http://people.ece.cornell.edu/land/courses/ece4760/FinalProject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ncertad@usb.ve" TargetMode="External"/><Relationship Id="rId4" Type="http://schemas.openxmlformats.org/officeDocument/2006/relationships/hyperlink" Target="mailto:orlandotrejo@usb.ve" TargetMode="External"/><Relationship Id="rId5" Type="http://schemas.openxmlformats.org/officeDocument/2006/relationships/hyperlink" Target="mailto:cappelletto@usb.ve" TargetMode="External"/><Relationship Id="rId6" Type="http://schemas.openxmlformats.org/officeDocument/2006/relationships/hyperlink" Target="mailto:said_alvarado@hot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x="685800" y="19652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4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EC-3882</a:t>
            </a:r>
            <a:endParaRPr/>
          </a:p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735200" y="36634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Laboratorio Proyectos II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/>
              <a:t>Enero - Marzo 2018</a:t>
            </a:r>
            <a:endParaRPr/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1460" y="628999"/>
            <a:ext cx="1641073" cy="10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200" y="1366675"/>
            <a:ext cx="4963824" cy="42893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675250" y="2008825"/>
            <a:ext cx="3313799" cy="27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Microcontrolador: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Módulo de desarrollo basado en DEMOQE128.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Programación: Lenguaje C, entorno CodeWarrior con Processor Expert de Metrowerk. Versión 10.x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Sensores - Acelerómetros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200" y="1095000"/>
            <a:ext cx="2810499" cy="26222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592925" y="1300800"/>
            <a:ext cx="4940999" cy="27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Disponibles de 2 y 3 ejes.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dispositivo que mide la aceleración relativa en un marco inercial.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Aplicaciones: Medidores de actividad física (pasos, distancia, inclinación).</a:t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6900" y="4190625"/>
            <a:ext cx="2409374" cy="2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275" y="4536325"/>
            <a:ext cx="2057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925" y="3616862"/>
            <a:ext cx="53340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Sensores - Medidores de Distancia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55656" l="0" r="7398" t="0"/>
          <a:stretch/>
        </p:blipFill>
        <p:spPr>
          <a:xfrm>
            <a:off x="338250" y="1800545"/>
            <a:ext cx="8467500" cy="23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3416825" y="798750"/>
            <a:ext cx="2741400" cy="40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SHARP GP2Y0A21YK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844" l="0" r="7398" t="70077"/>
          <a:stretch/>
        </p:blipFill>
        <p:spPr>
          <a:xfrm>
            <a:off x="338250" y="4626625"/>
            <a:ext cx="8467500" cy="14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Sensores - Ultrasonido</a:t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3208962"/>
            <a:ext cx="67818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b="28112" l="0" r="0" t="28212"/>
          <a:stretch/>
        </p:blipFill>
        <p:spPr>
          <a:xfrm>
            <a:off x="1028700" y="1689925"/>
            <a:ext cx="2356300" cy="10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6275" y="1467625"/>
            <a:ext cx="4311300" cy="18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2889750" y="798750"/>
            <a:ext cx="3408300" cy="40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DEVANTECH SRF04 Y SRF05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Sensores - Micrófonos Electret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0300" y="4192150"/>
            <a:ext cx="3110150" cy="23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231700"/>
            <a:ext cx="4376625" cy="2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868850" y="1775450"/>
            <a:ext cx="4940999" cy="143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soplar sobre el micrófono y detectar la envolvente de la señal medida podemos modular la intensidad de un instrumento virtual.</a:t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2200" y="1009470"/>
            <a:ext cx="1926149" cy="29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Sensores - Piezoeléctricos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8650" y="4297550"/>
            <a:ext cx="2178149" cy="19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162" y="4124675"/>
            <a:ext cx="3589712" cy="22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8700" y="4336712"/>
            <a:ext cx="23622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3487" y="1349670"/>
            <a:ext cx="3303312" cy="226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57200" y="1828150"/>
            <a:ext cx="4940999" cy="143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aplicarle presión produce un voltaje en sus terminales, mientras que si se le envía una señal oscilatoria a sus terminales produce sonido.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emplea junto a un detector de envolvente.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Sensores - Fotodiodos y Fototransistores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475" y="4932100"/>
            <a:ext cx="1827725" cy="135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617475" y="4552800"/>
            <a:ext cx="2560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 fotodiodo - fototransistor</a:t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9500" y="4873800"/>
            <a:ext cx="1412174" cy="141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3729500" y="4579600"/>
            <a:ext cx="1681799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Fotodiodo 940nm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1662" y="1202012"/>
            <a:ext cx="2064450" cy="26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2675" y="4855412"/>
            <a:ext cx="1448949" cy="144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6234350" y="4579600"/>
            <a:ext cx="196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Fototransistor 940 nm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1425" y="1262862"/>
            <a:ext cx="2910999" cy="253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Otros Recursos</a:t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699800" y="1136150"/>
            <a:ext cx="7911900" cy="526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Emisores y </a:t>
            </a:r>
            <a:r>
              <a:rPr lang="en" sz="1800"/>
              <a:t>r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eceptores ultrasónicos de 40kHz.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Emisores y receptores infrarrojos. LEDs, Fototransistores, Lasers, Foto-resistencias,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Sensores de Efecto Hall.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Componentes: OPAM, transistores, resistencias, bobinas, condensadores,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Elementos adicionales que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puedan conseguir ustedes ( preferiblemente producto de reciclado).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Entornos de Programación: LabView, Matlab, Processing, Codewarrior, Python </a:t>
            </a:r>
            <a:r>
              <a:rPr lang="en" sz="1800"/>
              <a:t>(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¿Android?, etc… en sus computadoras).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Tópicos - Meteorología</a:t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271675" y="864075"/>
            <a:ext cx="4725899" cy="5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Dirección y velocidad del viento.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Anemómetro Ultrasónico.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Sensores de Lluvia.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Radiación Solar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Humedad ambiental, del suelo.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Nubosidad, Visibilidad.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Sismógrafo.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Monitoreo de siembras.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Transmisión de datos a estaciones remotas vía Red.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Compartir las estaciones de varios grupos.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0925" y="1016475"/>
            <a:ext cx="2664349" cy="17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0923" y="2823850"/>
            <a:ext cx="1679450" cy="12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b="0" l="1477" r="0" t="0"/>
          <a:stretch/>
        </p:blipFill>
        <p:spPr>
          <a:xfrm>
            <a:off x="5120925" y="5426925"/>
            <a:ext cx="1399524" cy="13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0225" y="798750"/>
            <a:ext cx="1152525" cy="32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3950" y="4159075"/>
            <a:ext cx="2018800" cy="153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3950" y="2823850"/>
            <a:ext cx="811316" cy="12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0925" y="4159077"/>
            <a:ext cx="1806374" cy="121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56550" y="5743075"/>
            <a:ext cx="1283674" cy="98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64958" y="5743075"/>
            <a:ext cx="1103054" cy="9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50" y="167075"/>
            <a:ext cx="8710698" cy="65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44"/>
            <a:ext cx="8229600" cy="622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Objetivos de los Laboratorios de Proyectos</a:t>
            </a:r>
            <a:endParaRPr/>
          </a:p>
        </p:txBody>
      </p:sp>
      <p:sp>
        <p:nvSpPr>
          <p:cNvPr id="42" name="Shape 42"/>
          <p:cNvSpPr txBox="1"/>
          <p:nvPr/>
        </p:nvSpPr>
        <p:spPr>
          <a:xfrm>
            <a:off x="699800" y="1251400"/>
            <a:ext cx="79119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Están orientados a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integrar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y aplicar de forma práctica los conocimientos adquiridos en las distintas áreas que forman la carrera de Ingeniería Electrónica: Computación, Digitales, Electrónica, Comunicaciones, Control y Gerencia de Proyectos.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 hacerse énfasis en la necesidad que los estudiantes desarrollen su capacidad de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manejar proyectos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ingeniería, demuestren su capacidad de integrarse y ejercer liderazgo sobre grupos de trabajo orientados al desarrollo de proyectos.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955025" y="4602375"/>
            <a:ext cx="7508399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“El sistema educativo debe preparar a la nueva generación para trabajos que todavía no existen, con tecnología que no ha sido inventada para resolver problemas que no conocemos”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Richard Riley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Tópicos - Instrumentos Musicales</a:t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57200" y="864075"/>
            <a:ext cx="8516700" cy="21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Cuerda: guitarra, mandolina, arpa, violín, cello, contrabajo, piano.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Viento: Trompetas, trombones, flautas,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Percusión: xilófono, marimba, campanas, bombos, tambores, baterías,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Herramientas adicionales: sintetizadores, protocolo MIDI.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50" y="3037875"/>
            <a:ext cx="1260050" cy="35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b="12295" l="6515" r="0" t="0"/>
          <a:stretch/>
        </p:blipFill>
        <p:spPr>
          <a:xfrm>
            <a:off x="1831200" y="3037875"/>
            <a:ext cx="2576900" cy="161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</a:blip>
          <a:srcRect b="0" l="0" r="0" t="-1843"/>
          <a:stretch/>
        </p:blipFill>
        <p:spPr>
          <a:xfrm>
            <a:off x="1831200" y="4657775"/>
            <a:ext cx="2576899" cy="193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6">
            <a:alphaModFix/>
          </a:blip>
          <a:srcRect b="0" l="0" r="0" t="16233"/>
          <a:stretch/>
        </p:blipFill>
        <p:spPr>
          <a:xfrm>
            <a:off x="4484300" y="3037875"/>
            <a:ext cx="4267274" cy="23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84300" y="5557225"/>
            <a:ext cx="4267273" cy="92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Tópicos - Instrumentos Musicales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46775"/>
            <a:ext cx="3998075" cy="266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1854" y="946775"/>
            <a:ext cx="3638624" cy="54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" y="3726050"/>
            <a:ext cx="3998074" cy="268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2132551" y="969375"/>
            <a:ext cx="880799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Piano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5919450" y="5765125"/>
            <a:ext cx="1267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Acordeón</a:t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2218850" y="5884600"/>
            <a:ext cx="1267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Batería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4294967295" type="title"/>
          </p:nvPr>
        </p:nvSpPr>
        <p:spPr>
          <a:xfrm>
            <a:off x="518400" y="2075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Otras Opciones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46975" y="1092675"/>
            <a:ext cx="8768100" cy="25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un juego tipo: “Su instrumento” Hero.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de aplicaciones tipo </a:t>
            </a:r>
            <a:r>
              <a:rPr lang="en" sz="1800"/>
              <a:t>G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oogle </a:t>
            </a:r>
            <a:r>
              <a:rPr lang="en" sz="1800"/>
              <a:t>E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arth, simuladores.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Otras propuestas que cumplan con los objetivos y requisitos.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Integrar una cámara USB para incluir gestos adicionales</a:t>
            </a:r>
            <a:endParaRPr/>
          </a:p>
        </p:txBody>
      </p:sp>
      <p:sp>
        <p:nvSpPr>
          <p:cNvPr id="204" name="Shape 204"/>
          <p:cNvSpPr txBox="1"/>
          <p:nvPr>
            <p:ph idx="4294967295" type="title"/>
          </p:nvPr>
        </p:nvSpPr>
        <p:spPr>
          <a:xfrm>
            <a:off x="457200" y="34750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Limitaciones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246975" y="4233250"/>
            <a:ext cx="8352000" cy="2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/>
              <a:t>Otros microcontroladores (Arduino, PIC, etc.) pueden ser usados sólo en condición de esclavo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 eficiente en cuanto a los recursos de Hardware a utilizar. Ejemplos: Un PWM puede ser generado por el microcontrolador en lugar de implementar con 555. </a:t>
            </a:r>
            <a:r>
              <a:rPr lang="en" sz="1800"/>
              <a:t>Circuitos antirrebotes pueden ser programados (aunque ya hay rutinas preconfiguradas para estas funciones).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Páginas web de referencia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457200" y="1817550"/>
            <a:ext cx="3762600" cy="4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Detector de Terremotos - Instructables.com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Detector de radiación solar - Instesre.org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Anemómetro Ultrasónico - Soldernerd.com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Estación Meteorológica - Ardudrop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Interfaz de posicionamiento 3D - Makezine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/>
          <p:nvPr>
            <p:ph idx="4294967295" type="title"/>
          </p:nvPr>
        </p:nvSpPr>
        <p:spPr>
          <a:xfrm>
            <a:off x="502600" y="1122300"/>
            <a:ext cx="3333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Proyectos</a:t>
            </a:r>
            <a:endParaRPr/>
          </a:p>
        </p:txBody>
      </p:sp>
      <p:sp>
        <p:nvSpPr>
          <p:cNvPr id="213" name="Shape 213"/>
          <p:cNvSpPr txBox="1"/>
          <p:nvPr>
            <p:ph idx="4294967295" type="title"/>
          </p:nvPr>
        </p:nvSpPr>
        <p:spPr>
          <a:xfrm>
            <a:off x="4870225" y="1167850"/>
            <a:ext cx="3333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Más </a:t>
            </a:r>
            <a:r>
              <a:rPr lang="en" sz="3000">
                <a:solidFill>
                  <a:srgbClr val="1C4587"/>
                </a:solidFill>
              </a:rPr>
              <a:t>Proyectos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4655875" y="1817550"/>
            <a:ext cx="3762600" cy="4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Proyectos Universidad de Cornell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&lt;--- 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http://hackaday.com/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http://www.pyroelectro.com/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Playground Arduino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http://www.instructables.com/howto/music/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http://makezine.com/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https://blog.adafruit.com/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Prelaboratorios</a:t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699800" y="1099450"/>
            <a:ext cx="79119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Semana 1: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Presentación del curso y del Proyecto.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Semana 2: Codewarrior con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Processor Expert, transmisión de datos</a:t>
            </a:r>
            <a:r>
              <a:rPr lang="en" sz="1800"/>
              <a:t>.</a:t>
            </a:r>
            <a:br>
              <a:rPr lang="en" sz="1800"/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Semana 3: Acondicionamiento de señales. Git: Control de Versiones.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Semana 4: Introducción a LabVIEW.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Semana 5: Introducción a Python.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Semana 6: Propagación de errores en la medida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Semana 7: Introducción al procesamiento de señales digitales.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Trabajo en equipo</a:t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50" y="1317250"/>
            <a:ext cx="8648301" cy="476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4294967295" type="title"/>
          </p:nvPr>
        </p:nvSpPr>
        <p:spPr>
          <a:xfrm>
            <a:off x="457200" y="198451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Recomendaciones</a:t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699800" y="1171375"/>
            <a:ext cx="7911900" cy="5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Dividir el proyecto en muchas etapas. Hacer actividades en paralelo.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las etapas iniciales es útil el brainstorming.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Proponer un cronograma de actividades y su respectiva línea de tiempo, como lo vieron en gerencia de proyectos.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bitácora es útil en la medida que escriban en ella. Llevar registros de pruebas fallidas para no cometer errores recurrentes.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condensadores de desacople y bypass se colocan durante el desarrollo de los circuitos y no al final.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diagramas de flujo se hacen antes de codificar y no después para el informe. </a:t>
            </a:r>
            <a:r>
              <a:rPr lang="en" sz="1800"/>
              <a:t>I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gual los diagramas de bloques y de estados.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conectores son un factor de fallas importante. Dediquen un esfuerzo adicional en la calidad de construcción de los mismos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4294967295" type="title"/>
          </p:nvPr>
        </p:nvSpPr>
        <p:spPr>
          <a:xfrm>
            <a:off x="123500" y="198450"/>
            <a:ext cx="883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Bitácora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936" y="1624912"/>
            <a:ext cx="7358125" cy="33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350" y="4824475"/>
            <a:ext cx="2124249" cy="168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446"/>
            <a:ext cx="9144001" cy="661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4294967295" type="title"/>
          </p:nvPr>
        </p:nvSpPr>
        <p:spPr>
          <a:xfrm>
            <a:off x="123500" y="198450"/>
            <a:ext cx="883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Evaluación</a:t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724475" y="819275"/>
            <a:ext cx="8232900" cy="57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La e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valuación es continua. La asistencia a clases es obligatoria.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nota final estará dada por los siguientes componentes: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- Asistencia y trabajo durante las horas de clase.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Dificultad y originalidad del proyecto.</a:t>
            </a:r>
            <a:endParaRPr/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Bitácora.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- Entregas Parciales.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- Entrega Final.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- Anteproyecto.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- Informe Final.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 1: Transmisión de datos vía serial: sensor a realterm (PC). </a:t>
            </a:r>
            <a:r>
              <a:rPr b="1" i="0" lang="en" sz="1800" u="none" cap="none" strike="noStrike">
                <a:solidFill>
                  <a:schemeClr val="dk1"/>
                </a:solidFill>
              </a:rPr>
              <a:t>S4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 2: Acondic. de se</a:t>
            </a:r>
            <a:r>
              <a:rPr lang="en" sz="1800">
                <a:solidFill>
                  <a:schemeClr val="dk1"/>
                </a:solidFill>
              </a:rPr>
              <a:t>ñales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transmisión a la aplicación en PC. </a:t>
            </a:r>
            <a:r>
              <a:rPr b="1" i="0" lang="en" sz="1800" u="none" cap="none" strike="noStrike">
                <a:solidFill>
                  <a:schemeClr val="dk1"/>
                </a:solidFill>
              </a:rPr>
              <a:t>S6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 3: Integración de partes</a:t>
            </a:r>
            <a:r>
              <a:rPr lang="en" sz="1800">
                <a:solidFill>
                  <a:schemeClr val="dk1"/>
                </a:solidFill>
              </a:rPr>
              <a:t>, todos los sensores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800">
                <a:solidFill>
                  <a:schemeClr val="dk1"/>
                </a:solidFill>
              </a:rPr>
              <a:t> Hardware Listo. </a:t>
            </a:r>
            <a:r>
              <a:rPr b="1" lang="en" sz="1800">
                <a:solidFill>
                  <a:schemeClr val="dk1"/>
                </a:solidFill>
              </a:rPr>
              <a:t>S8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 final: Aplicación final, pruebas, calibración y demostraciones. </a:t>
            </a:r>
            <a:r>
              <a:rPr b="1" i="0" lang="en" sz="1800" u="none" cap="none" strike="noStrike">
                <a:solidFill>
                  <a:schemeClr val="dk1"/>
                </a:solidFill>
              </a:rPr>
              <a:t>S1</a:t>
            </a:r>
            <a:r>
              <a:rPr b="1" lang="en" sz="1800">
                <a:solidFill>
                  <a:schemeClr val="dk1"/>
                </a:solidFill>
              </a:rPr>
              <a:t>1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24" y="444550"/>
            <a:ext cx="8440151" cy="55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4294967295" type="title"/>
          </p:nvPr>
        </p:nvSpPr>
        <p:spPr>
          <a:xfrm>
            <a:off x="123500" y="198450"/>
            <a:ext cx="883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Cronograma</a:t>
            </a:r>
            <a:endParaRPr/>
          </a:p>
        </p:txBody>
      </p:sp>
      <p:graphicFrame>
        <p:nvGraphicFramePr>
          <p:cNvPr id="256" name="Shape 256"/>
          <p:cNvGraphicFramePr/>
          <p:nvPr/>
        </p:nvGraphicFramePr>
        <p:xfrm>
          <a:off x="281525" y="95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{A8A9E3C3-9ABD-4694-BE42-911A75FDC2AF}</a:tableStyleId>
              </a:tblPr>
              <a:tblGrid>
                <a:gridCol w="948425"/>
                <a:gridCol w="3609850"/>
                <a:gridCol w="3948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4587"/>
                        </a:buClr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1C4587"/>
                          </a:solidFill>
                        </a:rPr>
                        <a:t>Semana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4587"/>
                        </a:buClr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1C4587"/>
                          </a:solidFill>
                        </a:rPr>
                        <a:t>Lunes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4587"/>
                        </a:buClr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1C4587"/>
                          </a:solidFill>
                        </a:rPr>
                        <a:t>Miércoles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Prelab 1: Presentación del Proyecto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2 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(10%)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Discusión de Proyectos.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Prelab 2: Proc. Expert. </a:t>
                      </a:r>
                      <a:r>
                        <a:rPr lang="en">
                          <a:solidFill>
                            <a:srgbClr val="980000"/>
                          </a:solidFill>
                        </a:rPr>
                        <a:t>E</a:t>
                      </a:r>
                      <a:r>
                        <a:rPr lang="en">
                          <a:solidFill>
                            <a:srgbClr val="980000"/>
                          </a:solidFill>
                        </a:rPr>
                        <a:t>ntrega anteproyecto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Prelab 3. Laboratorio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4 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(10%)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Prelab 4.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Laboratorio, 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Entrega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5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Prelab 5.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6 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(10%)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Prelab 6.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Laboratorio, 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Entrega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Prelab 7.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8 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(20%)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Laboratorio, 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Entrega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11 </a:t>
                      </a:r>
                      <a:r>
                        <a:rPr lang="en">
                          <a:solidFill>
                            <a:srgbClr val="980000"/>
                          </a:solidFill>
                        </a:rPr>
                        <a:t>(35%)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Laboratorio, </a:t>
                      </a:r>
                      <a:r>
                        <a:rPr lang="en">
                          <a:solidFill>
                            <a:srgbClr val="980000"/>
                          </a:solidFill>
                        </a:rPr>
                        <a:t>Entrega final (35%)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12 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(</a:t>
                      </a:r>
                      <a:r>
                        <a:rPr lang="en">
                          <a:solidFill>
                            <a:srgbClr val="98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5%)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980000"/>
                          </a:solidFill>
                        </a:rPr>
                        <a:t>Entrega </a:t>
                      </a: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</a:rPr>
                        <a:t>Informe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u="none" cap="none" strike="noStrike"/>
                        <a:t>Resultados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4294967295" type="title"/>
          </p:nvPr>
        </p:nvSpPr>
        <p:spPr>
          <a:xfrm>
            <a:off x="123500" y="198450"/>
            <a:ext cx="883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rgbClr val="1C4587"/>
                </a:solidFill>
              </a:rPr>
              <a:t>Anteproyecto</a:t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699800" y="1171375"/>
            <a:ext cx="7911900" cy="5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Anteproyecto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800"/>
              <a:t>Miércoles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Semana 2.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Técnico, conciso, ordenado. </a:t>
            </a:r>
            <a:r>
              <a:rPr b="1" i="0" lang="en" sz="1800" u="none" cap="none" strike="noStrike">
                <a:solidFill>
                  <a:srgbClr val="000000"/>
                </a:solidFill>
              </a:rPr>
              <a:t>4 Páginas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Consideración de distintas alternativas y opciones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Debe especificar claramente los materiales (sensores a usar).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La aplicación final debe estar bien justificada.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formato digital (PDF!).</a:t>
            </a:r>
            <a:endParaRPr u="sng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1028725" y="805450"/>
            <a:ext cx="6172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Contacto: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Sección 01: </a:t>
            </a:r>
            <a:r>
              <a:rPr lang="en"/>
              <a:t>Prof. Novel Certad		</a:t>
            </a:r>
            <a:r>
              <a:rPr lang="en" u="sng">
                <a:solidFill>
                  <a:schemeClr val="hlink"/>
                </a:solidFill>
                <a:hlinkClick r:id="rId3"/>
              </a:rPr>
              <a:t>ncertad@usb.ve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Sección 02: Prof. Orlando Trejo		</a:t>
            </a:r>
            <a:r>
              <a:rPr lang="en" u="sng">
                <a:solidFill>
                  <a:schemeClr val="hlink"/>
                </a:solidFill>
                <a:hlinkClick r:id="rId4"/>
              </a:rPr>
              <a:t>orlandotrejo@usb.ve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Sección 03: Prof. José Cappelletto		</a:t>
            </a:r>
            <a:r>
              <a:rPr lang="en" u="sng">
                <a:solidFill>
                  <a:schemeClr val="hlink"/>
                </a:solidFill>
                <a:hlinkClick r:id="rId5"/>
              </a:rPr>
              <a:t>cappelletto@usb.ve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A/A Ing. Said Alvaro				</a:t>
            </a:r>
            <a:r>
              <a:rPr lang="en" u="sng">
                <a:solidFill>
                  <a:schemeClr val="hlink"/>
                </a:solidFill>
                <a:hlinkClick r:id="rId6"/>
              </a:rPr>
              <a:t>said_alvarado@hotmail.com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74649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Proyecto !!</a:t>
            </a:r>
            <a:endParaRPr/>
          </a:p>
        </p:txBody>
      </p:sp>
      <p:sp>
        <p:nvSpPr>
          <p:cNvPr id="54" name="Shape 54"/>
          <p:cNvSpPr txBox="1"/>
          <p:nvPr/>
        </p:nvSpPr>
        <p:spPr>
          <a:xfrm>
            <a:off x="699800" y="1136150"/>
            <a:ext cx="7911900" cy="526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es un laboratorio dirigido.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existe una sola forma de resolver los problemas, pero también existen muchas formas incorrectas. Debe aprender a diferenciarlas.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responsabilidad de culminar el proyecto es suya.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 técnicas y herramientas tendrán que aprenderlas por su cuenta.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Deben usar una bitácora para llevar un registro escrito de sus actividades y resultados. </a:t>
            </a:r>
            <a:r>
              <a:rPr lang="en" sz="1800"/>
              <a:t>Llevar en paralelo una bitácora digital.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Aprovechar al máximo las horas de laboratorio. Planificar con antelación las actividades a realizar.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Velar por el cuidado de los materiales y herramientas que el laboratorio coloca a su disponibilidad.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1984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0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Laboratorio de Proyectos II</a:t>
            </a:r>
            <a:endParaRPr/>
          </a:p>
        </p:txBody>
      </p:sp>
      <p:sp>
        <p:nvSpPr>
          <p:cNvPr id="60" name="Shape 60"/>
          <p:cNvSpPr txBox="1"/>
          <p:nvPr/>
        </p:nvSpPr>
        <p:spPr>
          <a:xfrm>
            <a:off x="699800" y="1755900"/>
            <a:ext cx="7911900" cy="4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/>
              <a:t>L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proyectos asignados en EC-3882 tradicionalmente consisten en: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sistema de Adquisición de Datos basado en Microcontroladores.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de varios sensores con la implementación de la circuitería necesaria para el acondicionamiento de las señales.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una aplicación final para procesar las señales en la PC.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Desarrollo de módulos de procesamiento digital (filtros, detección de errores, modulación, compresión).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un protocolo de comunicaciones, ya sea entre el Microcontrolador y la PC, o entre PCs.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Documentación e Informe Final.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4125" cy="63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198431"/>
            <a:ext cx="8229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rgbClr val="1C4587"/>
                </a:solidFill>
              </a:rPr>
              <a:t>Requerimientos Técnicos (I)</a:t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699800" y="1148600"/>
            <a:ext cx="7911900" cy="5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El proyecto debe hacer uso de un mínimo de dos sensores analógicos más dos sensores digitales, con su correspondiente etapa de acondicionamiento y protecciones. Los sensores analógicos deben ser usados en todo su rango de utilidad.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Las señales provenientes de los canales de adquisición deben ser procesadas por el microcontrolador, cuidando mantener el sincronismo y la concurrencia de procesos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La conversión analógica digital debe hacerse a 12 bits.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La adquisición debe hacerse con un ancho de banda de 1kHz para cada canal.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Deben obligatoriamente calcular los errores en las mediciones: cuantización, muestreo, tolerancia de los sensores. Indicar cómo se propagan los errores hacia la lectura final.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198431"/>
            <a:ext cx="8229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rgbClr val="1C4587"/>
                </a:solidFill>
              </a:rPr>
              <a:t>Requerimientos Técnicos (II)</a:t>
            </a:r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699800" y="920000"/>
            <a:ext cx="7911900" cy="5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Adicional a la etapa de acondicionamiento analógico, deben trabajar en los siguientes módulos de procesamiento digital:</a:t>
            </a:r>
            <a:br>
              <a:rPr lang="en" sz="1800"/>
            </a:br>
            <a:br>
              <a:rPr lang="en" sz="1800"/>
            </a:br>
            <a:r>
              <a:rPr lang="en" sz="1800"/>
              <a:t>Filtros Digitales (FIR, IIR)</a:t>
            </a:r>
            <a:br>
              <a:rPr lang="en" sz="1800"/>
            </a:br>
            <a:r>
              <a:rPr lang="en" sz="1800"/>
              <a:t>Detección de errores</a:t>
            </a:r>
            <a:br>
              <a:rPr lang="en" sz="1800"/>
            </a:br>
            <a:r>
              <a:rPr lang="en" sz="1800"/>
              <a:t>Modulación digital (Delta, ASK, PSK, QAM)</a:t>
            </a:r>
            <a:br>
              <a:rPr lang="en" sz="1800"/>
            </a:br>
            <a:r>
              <a:rPr lang="en" sz="1800"/>
              <a:t>Compresión (opcional)</a:t>
            </a:r>
            <a:endParaRPr sz="18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Predicción (opcional)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Hacer el diseño con todos los cálculos de rigor.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Deben poder activar o desactivar la etapa de preprocesamiento a través de un pulsador del microcontrolador, para apreciar su efecto.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Protocolo de comunicaciones: Entre todos los grupos deben acordar un protocolo común para la transmisión de datos desde el microcontrolador a la PC. Grupos con proyectos similares deberán intercambiar datos.</a:t>
            </a:r>
            <a:br>
              <a:rPr lang="en" sz="1800"/>
            </a:b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198431"/>
            <a:ext cx="8229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rgbClr val="1C4587"/>
                </a:solidFill>
              </a:rPr>
              <a:t>Requerimientos Técnicos (II)</a:t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699800" y="1171525"/>
            <a:ext cx="7911900" cy="4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El proyecto debe incluir la elaboración de una aplicación para usuarios en un lenguaje de alto nivel. Se recomienda LabVIEW, Processing o Python.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Se utilizará GitHub como sistema de control de versiones del desarrollo de firmware y software.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El informe final consistirá en un documento tipo web.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Opcional: Estructura cliente-servidor para visualizar los datos a través de una estación remota.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Opcional: aplicación móvil o uso de la API de algún servicio externo (e.g. Google Maps).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en" sz="1800"/>
              <a:t>Opcional: Documentar con videos y material audiovisual.</a:t>
            </a:r>
            <a:br>
              <a:rPr lang="en" sz="1800"/>
            </a:b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